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Fira Sans" charset="1" panose="020B050305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251621"/>
            <a:ext cx="9445526" cy="3543895"/>
            <a:chOff x="0" y="0"/>
            <a:chExt cx="12594035" cy="4725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4725193"/>
            </a:xfrm>
            <a:custGeom>
              <a:avLst/>
              <a:gdLst/>
              <a:ahLst/>
              <a:cxnLst/>
              <a:rect r="r" b="b" t="t" l="l"/>
              <a:pathLst>
                <a:path h="472519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4725193"/>
                  </a:lnTo>
                  <a:lnTo>
                    <a:pt x="0" y="472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4782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Classification of Gastric Cancer Histopathology Image Patches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6220718"/>
            <a:ext cx="9445526" cy="1814512"/>
            <a:chOff x="0" y="0"/>
            <a:chExt cx="12594035" cy="2419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This project develops an automated pipeline to classify 224×224 histopathology image patches from gastric cancer slides into eight tissue types. The goal is to assist pathologists by highlighting regions of interest in whole-slide images, improving pre-screening efficiency.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3353841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665017"/>
            <a:ext cx="9445526" cy="2268141"/>
            <a:chOff x="0" y="0"/>
            <a:chExt cx="12594035" cy="3024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3024188"/>
            </a:xfrm>
            <a:custGeom>
              <a:avLst/>
              <a:gdLst/>
              <a:ahLst/>
              <a:cxnLst/>
              <a:rect r="r" b="b" t="t" l="l"/>
              <a:pathLst>
                <a:path h="302418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594035" cy="3119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This project establishes a baseline gastric cancer tissue classification model with 56% accuracy. With enhancements like transfer learning and external validation, accuracy could reach 80–90%, enabling real-world clinical utility. The pipeline offers a promising foundation for assisting pathologists in cancer diagnosis.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762649"/>
            <a:ext cx="10276434" cy="885974"/>
            <a:chOff x="0" y="0"/>
            <a:chExt cx="13701912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0191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701912">
                  <a:moveTo>
                    <a:pt x="0" y="0"/>
                  </a:moveTo>
                  <a:lnTo>
                    <a:pt x="13701912" y="0"/>
                  </a:lnTo>
                  <a:lnTo>
                    <a:pt x="137019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370191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Exploration &amp; Validation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073825"/>
            <a:ext cx="8010079" cy="2994571"/>
            <a:chOff x="0" y="0"/>
            <a:chExt cx="10680105" cy="39927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80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3936111"/>
                  </a:lnTo>
                  <a:cubicBezTo>
                    <a:pt x="10680065" y="3967480"/>
                    <a:pt x="10654665" y="3992753"/>
                    <a:pt x="10623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6357342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Structure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755" y="6970365"/>
            <a:ext cx="7443044" cy="1360885"/>
            <a:chOff x="0" y="0"/>
            <a:chExt cx="9924058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24059" cy="1814513"/>
            </a:xfrm>
            <a:custGeom>
              <a:avLst/>
              <a:gdLst/>
              <a:ahLst/>
              <a:cxnLst/>
              <a:rect r="r" b="b" t="t" l="l"/>
              <a:pathLst>
                <a:path h="1814513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992405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31,096 images evenly distributed across eight classes: ADI, DEB, LYM, MUC, MUS, NOR, STR, and TUM. Images are organized in folders by tissue type.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85834" y="6073825"/>
            <a:ext cx="8010079" cy="2994571"/>
            <a:chOff x="0" y="0"/>
            <a:chExt cx="10680105" cy="39927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80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3936111"/>
                  </a:lnTo>
                  <a:cubicBezTo>
                    <a:pt x="10680065" y="3967480"/>
                    <a:pt x="10654665" y="3992753"/>
                    <a:pt x="10623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69351" y="6357342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Duplicate Analysis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69351" y="6970365"/>
            <a:ext cx="7443044" cy="1814512"/>
            <a:chOff x="0" y="0"/>
            <a:chExt cx="9924058" cy="24193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24059" cy="2419350"/>
            </a:xfrm>
            <a:custGeom>
              <a:avLst/>
              <a:gdLst/>
              <a:ahLst/>
              <a:cxnLst/>
              <a:rect r="r" b="b" t="t" l="l"/>
              <a:pathLst>
                <a:path h="2419350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9924058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Checked for duplicates using filename and pixel-wise hashing. Found 932 intra-class duplicates but no cross-class duplicates. Duplicates were retained due to no labeling conflicts.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388864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Preprocessing &amp; Dataset Splitting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904952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3958084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904952"/>
            <a:ext cx="3659684" cy="885825"/>
            <a:chOff x="0" y="0"/>
            <a:chExt cx="4879578" cy="1181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9579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79578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Train/Validation Split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960888"/>
            <a:ext cx="3659684" cy="1814512"/>
            <a:chOff x="0" y="0"/>
            <a:chExt cx="4879578" cy="2419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4879578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80/20 split using TensorFlow's image_dataset_from_directory utility.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4834" y="3904952"/>
            <a:ext cx="637877" cy="637878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21171" y="3958084"/>
            <a:ext cx="425203" cy="531614"/>
            <a:chOff x="0" y="0"/>
            <a:chExt cx="566937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36229" y="3904952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Normalization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36229" y="4517975"/>
            <a:ext cx="3659684" cy="907256"/>
            <a:chOff x="0" y="0"/>
            <a:chExt cx="4879578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Pixel values rescaled to [0,1] using Rescaling(1./255).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50237" y="7377856"/>
            <a:ext cx="637877" cy="637877"/>
            <a:chOff x="0" y="0"/>
            <a:chExt cx="850503" cy="850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956575" y="7430989"/>
            <a:ext cx="425203" cy="531614"/>
            <a:chOff x="0" y="0"/>
            <a:chExt cx="566937" cy="708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7377856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Optimization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71632" y="7990880"/>
            <a:ext cx="8524131" cy="907256"/>
            <a:chOff x="0" y="0"/>
            <a:chExt cx="11365508" cy="12096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Disabled in-memory caching to fit 12 GB RAM limit. Applied shuffling and prefetching for throughput.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240459"/>
          </a:xfrm>
          <a:custGeom>
            <a:avLst/>
            <a:gdLst/>
            <a:ahLst/>
            <a:cxnLst/>
            <a:rect r="r" b="b" t="t" l="l"/>
            <a:pathLst>
              <a:path h="2240459" w="18288000">
                <a:moveTo>
                  <a:pt x="0" y="0"/>
                </a:moveTo>
                <a:lnTo>
                  <a:pt x="18288000" y="0"/>
                </a:lnTo>
                <a:lnTo>
                  <a:pt x="18288000" y="2240459"/>
                </a:lnTo>
                <a:lnTo>
                  <a:pt x="0" y="224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" t="0" r="-4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7310" y="2733378"/>
            <a:ext cx="4481066" cy="560040"/>
            <a:chOff x="0" y="0"/>
            <a:chExt cx="5974755" cy="746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4755" cy="746720"/>
            </a:xfrm>
            <a:custGeom>
              <a:avLst/>
              <a:gdLst/>
              <a:ahLst/>
              <a:cxnLst/>
              <a:rect r="r" b="b" t="t" l="l"/>
              <a:pathLst>
                <a:path h="746720" w="5974755">
                  <a:moveTo>
                    <a:pt x="0" y="0"/>
                  </a:moveTo>
                  <a:lnTo>
                    <a:pt x="5974755" y="0"/>
                  </a:lnTo>
                  <a:lnTo>
                    <a:pt x="5974755" y="746720"/>
                  </a:lnTo>
                  <a:lnTo>
                    <a:pt x="0" y="746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4755" cy="7848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5"/>
                </a:lnSpc>
              </a:pPr>
              <a:r>
                <a:rPr lang="en-US" sz="350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Architecture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2548" y="3557439"/>
            <a:ext cx="17042904" cy="6275785"/>
            <a:chOff x="0" y="0"/>
            <a:chExt cx="22723872" cy="83677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23856" cy="8367649"/>
            </a:xfrm>
            <a:custGeom>
              <a:avLst/>
              <a:gdLst/>
              <a:ahLst/>
              <a:cxnLst/>
              <a:rect r="r" b="b" t="t" l="l"/>
              <a:pathLst>
                <a:path h="8367649" w="22723856">
                  <a:moveTo>
                    <a:pt x="0" y="42164"/>
                  </a:moveTo>
                  <a:cubicBezTo>
                    <a:pt x="0" y="18923"/>
                    <a:pt x="18923" y="0"/>
                    <a:pt x="42164" y="0"/>
                  </a:cubicBezTo>
                  <a:lnTo>
                    <a:pt x="22681692" y="0"/>
                  </a:lnTo>
                  <a:lnTo>
                    <a:pt x="22681692" y="6350"/>
                  </a:lnTo>
                  <a:lnTo>
                    <a:pt x="22681692" y="0"/>
                  </a:lnTo>
                  <a:cubicBezTo>
                    <a:pt x="22705059" y="0"/>
                    <a:pt x="22723856" y="18923"/>
                    <a:pt x="22723856" y="42164"/>
                  </a:cubicBezTo>
                  <a:lnTo>
                    <a:pt x="22717506" y="42164"/>
                  </a:lnTo>
                  <a:lnTo>
                    <a:pt x="22723856" y="42164"/>
                  </a:lnTo>
                  <a:lnTo>
                    <a:pt x="22723856" y="8325485"/>
                  </a:lnTo>
                  <a:lnTo>
                    <a:pt x="22717506" y="8325485"/>
                  </a:lnTo>
                  <a:lnTo>
                    <a:pt x="22723856" y="8325485"/>
                  </a:lnTo>
                  <a:cubicBezTo>
                    <a:pt x="22723856" y="8348853"/>
                    <a:pt x="22704932" y="8367649"/>
                    <a:pt x="22681692" y="8367649"/>
                  </a:cubicBezTo>
                  <a:lnTo>
                    <a:pt x="22681692" y="8361299"/>
                  </a:lnTo>
                  <a:lnTo>
                    <a:pt x="22681692" y="8367649"/>
                  </a:lnTo>
                  <a:lnTo>
                    <a:pt x="42164" y="8367649"/>
                  </a:lnTo>
                  <a:lnTo>
                    <a:pt x="42164" y="8361299"/>
                  </a:lnTo>
                  <a:lnTo>
                    <a:pt x="42164" y="8367649"/>
                  </a:lnTo>
                  <a:cubicBezTo>
                    <a:pt x="18796" y="8367649"/>
                    <a:pt x="0" y="8348726"/>
                    <a:pt x="0" y="8325485"/>
                  </a:cubicBezTo>
                  <a:lnTo>
                    <a:pt x="0" y="42164"/>
                  </a:lnTo>
                  <a:lnTo>
                    <a:pt x="6350" y="42164"/>
                  </a:lnTo>
                  <a:lnTo>
                    <a:pt x="0" y="42164"/>
                  </a:lnTo>
                  <a:moveTo>
                    <a:pt x="12700" y="42164"/>
                  </a:moveTo>
                  <a:lnTo>
                    <a:pt x="12700" y="8325485"/>
                  </a:lnTo>
                  <a:lnTo>
                    <a:pt x="6350" y="8325485"/>
                  </a:lnTo>
                  <a:lnTo>
                    <a:pt x="12700" y="8325485"/>
                  </a:lnTo>
                  <a:cubicBezTo>
                    <a:pt x="12700" y="8341741"/>
                    <a:pt x="25908" y="8354949"/>
                    <a:pt x="42164" y="8354949"/>
                  </a:cubicBezTo>
                  <a:lnTo>
                    <a:pt x="22681692" y="8354949"/>
                  </a:lnTo>
                  <a:cubicBezTo>
                    <a:pt x="22697948" y="8354949"/>
                    <a:pt x="22711156" y="8341741"/>
                    <a:pt x="22711156" y="8325485"/>
                  </a:cubicBezTo>
                  <a:lnTo>
                    <a:pt x="22711156" y="42164"/>
                  </a:lnTo>
                  <a:cubicBezTo>
                    <a:pt x="22711156" y="25908"/>
                    <a:pt x="22697948" y="12700"/>
                    <a:pt x="22681692" y="12700"/>
                  </a:cubicBezTo>
                  <a:lnTo>
                    <a:pt x="42164" y="12700"/>
                  </a:lnTo>
                  <a:lnTo>
                    <a:pt x="42164" y="6350"/>
                  </a:lnTo>
                  <a:lnTo>
                    <a:pt x="42164" y="12700"/>
                  </a:lnTo>
                  <a:cubicBezTo>
                    <a:pt x="25908" y="12700"/>
                    <a:pt x="12700" y="25908"/>
                    <a:pt x="12700" y="42164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36835" y="3571726"/>
            <a:ext cx="17012542" cy="520601"/>
            <a:chOff x="0" y="0"/>
            <a:chExt cx="22683390" cy="694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7960" y="3688705"/>
            <a:ext cx="5307062" cy="286643"/>
            <a:chOff x="0" y="0"/>
            <a:chExt cx="7076083" cy="3821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Layer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92925" y="3688705"/>
            <a:ext cx="5302300" cy="286643"/>
            <a:chOff x="0" y="0"/>
            <a:chExt cx="7069733" cy="3821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Output Shape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63128" y="3688705"/>
            <a:ext cx="5307062" cy="286643"/>
            <a:chOff x="0" y="0"/>
            <a:chExt cx="7076083" cy="3821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Parameters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36835" y="4092327"/>
            <a:ext cx="17012542" cy="520601"/>
            <a:chOff x="0" y="0"/>
            <a:chExt cx="22683390" cy="6941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17960" y="4209306"/>
            <a:ext cx="5307062" cy="286643"/>
            <a:chOff x="0" y="0"/>
            <a:chExt cx="7076083" cy="3821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Input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92925" y="4209306"/>
            <a:ext cx="5302300" cy="286643"/>
            <a:chOff x="0" y="0"/>
            <a:chExt cx="7069733" cy="3821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(224,224,3)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63128" y="4209306"/>
            <a:ext cx="5307062" cy="286643"/>
            <a:chOff x="0" y="0"/>
            <a:chExt cx="7076083" cy="3821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36835" y="4612927"/>
            <a:ext cx="17012542" cy="520601"/>
            <a:chOff x="0" y="0"/>
            <a:chExt cx="22683390" cy="6941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17960" y="4729906"/>
            <a:ext cx="5307062" cy="286643"/>
            <a:chOff x="0" y="0"/>
            <a:chExt cx="7076083" cy="3821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Conv2D + ReLU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492925" y="4729906"/>
            <a:ext cx="5302300" cy="286643"/>
            <a:chOff x="0" y="0"/>
            <a:chExt cx="7069733" cy="3821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(224,224,32)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163128" y="4729906"/>
            <a:ext cx="5307062" cy="286643"/>
            <a:chOff x="0" y="0"/>
            <a:chExt cx="7076083" cy="38219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896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36835" y="5133529"/>
            <a:ext cx="17012542" cy="520601"/>
            <a:chOff x="0" y="0"/>
            <a:chExt cx="22683390" cy="6941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817960" y="5250508"/>
            <a:ext cx="5307062" cy="286642"/>
            <a:chOff x="0" y="0"/>
            <a:chExt cx="7076083" cy="38219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MaxPooling2D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492925" y="5250508"/>
            <a:ext cx="5302300" cy="286642"/>
            <a:chOff x="0" y="0"/>
            <a:chExt cx="7069733" cy="38219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(112,112,32)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163128" y="5250508"/>
            <a:ext cx="5307062" cy="286642"/>
            <a:chOff x="0" y="0"/>
            <a:chExt cx="7076083" cy="38219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36835" y="5654129"/>
            <a:ext cx="17012542" cy="520601"/>
            <a:chOff x="0" y="0"/>
            <a:chExt cx="22683390" cy="69413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817960" y="5771109"/>
            <a:ext cx="5307062" cy="286642"/>
            <a:chOff x="0" y="0"/>
            <a:chExt cx="7076083" cy="38219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Conv2D + ReLU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492925" y="5771109"/>
            <a:ext cx="5302300" cy="286642"/>
            <a:chOff x="0" y="0"/>
            <a:chExt cx="7069733" cy="38219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(112,112,64)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2163128" y="5771109"/>
            <a:ext cx="5307062" cy="286642"/>
            <a:chOff x="0" y="0"/>
            <a:chExt cx="7076083" cy="38219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18,496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636835" y="6174730"/>
            <a:ext cx="17012542" cy="520601"/>
            <a:chOff x="0" y="0"/>
            <a:chExt cx="22683390" cy="694135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817960" y="6291709"/>
            <a:ext cx="5307062" cy="286642"/>
            <a:chOff x="0" y="0"/>
            <a:chExt cx="7076083" cy="38219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MaxPooling2D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6492925" y="6291709"/>
            <a:ext cx="5302300" cy="286642"/>
            <a:chOff x="0" y="0"/>
            <a:chExt cx="7069733" cy="38219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(56,56,64)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2163128" y="6291709"/>
            <a:ext cx="5307062" cy="286642"/>
            <a:chOff x="0" y="0"/>
            <a:chExt cx="7076083" cy="38219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636835" y="6695331"/>
            <a:ext cx="17012542" cy="520601"/>
            <a:chOff x="0" y="0"/>
            <a:chExt cx="22683390" cy="694135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817960" y="6812310"/>
            <a:ext cx="5307062" cy="286642"/>
            <a:chOff x="0" y="0"/>
            <a:chExt cx="7076083" cy="38219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Conv2D + ReLU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6492925" y="6812310"/>
            <a:ext cx="5302300" cy="286642"/>
            <a:chOff x="0" y="0"/>
            <a:chExt cx="7069733" cy="38219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(56,56,128)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2163128" y="6812310"/>
            <a:ext cx="5307062" cy="286642"/>
            <a:chOff x="0" y="0"/>
            <a:chExt cx="7076083" cy="38219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73,856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636835" y="7215931"/>
            <a:ext cx="17012542" cy="520601"/>
            <a:chOff x="0" y="0"/>
            <a:chExt cx="22683390" cy="694135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817960" y="7332910"/>
            <a:ext cx="5307062" cy="286642"/>
            <a:chOff x="0" y="0"/>
            <a:chExt cx="7076083" cy="38219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MaxPooling2D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6492925" y="7332910"/>
            <a:ext cx="5302300" cy="286642"/>
            <a:chOff x="0" y="0"/>
            <a:chExt cx="7069733" cy="38219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(28,28,128)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2163128" y="7332910"/>
            <a:ext cx="5307062" cy="286642"/>
            <a:chOff x="0" y="0"/>
            <a:chExt cx="7076083" cy="38219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636835" y="7736532"/>
            <a:ext cx="17012542" cy="520601"/>
            <a:chOff x="0" y="0"/>
            <a:chExt cx="22683390" cy="694135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02" id="102"/>
          <p:cNvGrpSpPr/>
          <p:nvPr/>
        </p:nvGrpSpPr>
        <p:grpSpPr>
          <a:xfrm rot="0">
            <a:off x="817960" y="7853511"/>
            <a:ext cx="5307062" cy="286642"/>
            <a:chOff x="0" y="0"/>
            <a:chExt cx="7076083" cy="38219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Flatten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6492925" y="7853511"/>
            <a:ext cx="5302300" cy="286642"/>
            <a:chOff x="0" y="0"/>
            <a:chExt cx="7069733" cy="38219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7" id="107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(100,352)</a:t>
              </a: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2163128" y="7853511"/>
            <a:ext cx="5307062" cy="286642"/>
            <a:chOff x="0" y="0"/>
            <a:chExt cx="7076083" cy="38219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636835" y="8257134"/>
            <a:ext cx="17012542" cy="520601"/>
            <a:chOff x="0" y="0"/>
            <a:chExt cx="22683390" cy="694135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3" id="113"/>
          <p:cNvGrpSpPr/>
          <p:nvPr/>
        </p:nvGrpSpPr>
        <p:grpSpPr>
          <a:xfrm rot="0">
            <a:off x="817960" y="8374112"/>
            <a:ext cx="5307062" cy="286642"/>
            <a:chOff x="0" y="0"/>
            <a:chExt cx="7076083" cy="38219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Dense + ReLU</a:t>
              </a: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6492925" y="8374112"/>
            <a:ext cx="5302300" cy="286642"/>
            <a:chOff x="0" y="0"/>
            <a:chExt cx="7069733" cy="38219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(128)</a:t>
              </a: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2163128" y="8374112"/>
            <a:ext cx="5307062" cy="286642"/>
            <a:chOff x="0" y="0"/>
            <a:chExt cx="7076083" cy="38219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12,845,184</a:t>
              </a: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636835" y="8777734"/>
            <a:ext cx="17012542" cy="520601"/>
            <a:chOff x="0" y="0"/>
            <a:chExt cx="22683390" cy="694135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24" id="124"/>
          <p:cNvGrpSpPr/>
          <p:nvPr/>
        </p:nvGrpSpPr>
        <p:grpSpPr>
          <a:xfrm rot="0">
            <a:off x="817960" y="8894712"/>
            <a:ext cx="5307062" cy="286642"/>
            <a:chOff x="0" y="0"/>
            <a:chExt cx="7076083" cy="382190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Dropout (0.5)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6492925" y="8894712"/>
            <a:ext cx="5302300" cy="286642"/>
            <a:chOff x="0" y="0"/>
            <a:chExt cx="7069733" cy="382190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(128)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12163128" y="8894712"/>
            <a:ext cx="5307062" cy="286642"/>
            <a:chOff x="0" y="0"/>
            <a:chExt cx="7076083" cy="382190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0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636835" y="9298335"/>
            <a:ext cx="17012542" cy="520601"/>
            <a:chOff x="0" y="0"/>
            <a:chExt cx="22683390" cy="694135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22683343" cy="694182"/>
            </a:xfrm>
            <a:custGeom>
              <a:avLst/>
              <a:gdLst/>
              <a:ahLst/>
              <a:cxnLst/>
              <a:rect r="r" b="b" t="t" l="l"/>
              <a:pathLst>
                <a:path h="694182" w="22683343">
                  <a:moveTo>
                    <a:pt x="0" y="0"/>
                  </a:moveTo>
                  <a:lnTo>
                    <a:pt x="22683343" y="0"/>
                  </a:lnTo>
                  <a:lnTo>
                    <a:pt x="22683343" y="694182"/>
                  </a:lnTo>
                  <a:lnTo>
                    <a:pt x="0" y="694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35" id="135"/>
          <p:cNvGrpSpPr/>
          <p:nvPr/>
        </p:nvGrpSpPr>
        <p:grpSpPr>
          <a:xfrm rot="0">
            <a:off x="817960" y="9415314"/>
            <a:ext cx="5307062" cy="286642"/>
            <a:chOff x="0" y="0"/>
            <a:chExt cx="7076083" cy="382190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Dense (Output)</a:t>
              </a: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6492925" y="9415314"/>
            <a:ext cx="5302300" cy="286642"/>
            <a:chOff x="0" y="0"/>
            <a:chExt cx="7069733" cy="382190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7069734" cy="382190"/>
            </a:xfrm>
            <a:custGeom>
              <a:avLst/>
              <a:gdLst/>
              <a:ahLst/>
              <a:cxnLst/>
              <a:rect r="r" b="b" t="t" l="l"/>
              <a:pathLst>
                <a:path h="382190" w="7069734">
                  <a:moveTo>
                    <a:pt x="0" y="0"/>
                  </a:moveTo>
                  <a:lnTo>
                    <a:pt x="7069734" y="0"/>
                  </a:lnTo>
                  <a:lnTo>
                    <a:pt x="706973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0" id="140"/>
            <p:cNvSpPr txBox="true"/>
            <p:nvPr/>
          </p:nvSpPr>
          <p:spPr>
            <a:xfrm>
              <a:off x="0" y="-66675"/>
              <a:ext cx="706973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(8)</a:t>
              </a: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12163128" y="9415314"/>
            <a:ext cx="5307062" cy="286642"/>
            <a:chOff x="0" y="0"/>
            <a:chExt cx="7076083" cy="38219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7076084" cy="382190"/>
            </a:xfrm>
            <a:custGeom>
              <a:avLst/>
              <a:gdLst/>
              <a:ahLst/>
              <a:cxnLst/>
              <a:rect r="r" b="b" t="t" l="l"/>
              <a:pathLst>
                <a:path h="382190" w="7076084">
                  <a:moveTo>
                    <a:pt x="0" y="0"/>
                  </a:moveTo>
                  <a:lnTo>
                    <a:pt x="7076084" y="0"/>
                  </a:lnTo>
                  <a:lnTo>
                    <a:pt x="7076084" y="382190"/>
                  </a:lnTo>
                  <a:lnTo>
                    <a:pt x="0" y="382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3" id="143"/>
            <p:cNvSpPr txBox="true"/>
            <p:nvPr/>
          </p:nvSpPr>
          <p:spPr>
            <a:xfrm>
              <a:off x="0" y="-66675"/>
              <a:ext cx="7076083" cy="4488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250"/>
                </a:lnSpc>
              </a:pPr>
              <a:r>
                <a:rPr lang="en-US" sz="137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1,032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74950"/>
            <a:ext cx="10276434" cy="885974"/>
            <a:chOff x="0" y="0"/>
            <a:chExt cx="1370191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0191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701912">
                  <a:moveTo>
                    <a:pt x="0" y="0"/>
                  </a:moveTo>
                  <a:lnTo>
                    <a:pt x="13701912" y="0"/>
                  </a:lnTo>
                  <a:lnTo>
                    <a:pt x="137019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70191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&amp; Validation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6964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Performance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96074"/>
            <a:ext cx="7805886" cy="1360885"/>
            <a:chOff x="0" y="0"/>
            <a:chExt cx="10407848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Trained for 20 epochs with early stopping. Training accuracy improved from 41% to 75%, and training loss decreased from 1.5 to 0.67.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769644"/>
            <a:ext cx="3896469" cy="442912"/>
            <a:chOff x="0" y="0"/>
            <a:chExt cx="51952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95292" cy="590550"/>
            </a:xfrm>
            <a:custGeom>
              <a:avLst/>
              <a:gdLst/>
              <a:ahLst/>
              <a:cxnLst/>
              <a:rect r="r" b="b" t="t" l="l"/>
              <a:pathLst>
                <a:path h="590550" w="5195292">
                  <a:moveTo>
                    <a:pt x="0" y="0"/>
                  </a:moveTo>
                  <a:lnTo>
                    <a:pt x="5195292" y="0"/>
                  </a:lnTo>
                  <a:lnTo>
                    <a:pt x="51952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952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Validation Performance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496074"/>
            <a:ext cx="7805886" cy="1360885"/>
            <a:chOff x="0" y="0"/>
            <a:chExt cx="10407848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Validation accuracy peaked at 56% and plateaued after epoch 10. Validation loss stabilized between 1.25 and 1.40, indicating overfitting.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372296"/>
          </a:xfrm>
          <a:custGeom>
            <a:avLst/>
            <a:gdLst/>
            <a:ahLst/>
            <a:cxnLst/>
            <a:rect r="r" b="b" t="t" l="l"/>
            <a:pathLst>
              <a:path h="3372296" w="18288000">
                <a:moveTo>
                  <a:pt x="0" y="0"/>
                </a:moveTo>
                <a:lnTo>
                  <a:pt x="18288000" y="0"/>
                </a:lnTo>
                <a:lnTo>
                  <a:pt x="18288000" y="3372296"/>
                </a:lnTo>
                <a:lnTo>
                  <a:pt x="0" y="3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4166" y="4114205"/>
            <a:ext cx="6744741" cy="843111"/>
            <a:chOff x="0" y="0"/>
            <a:chExt cx="8992988" cy="11241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2988" cy="1124148"/>
            </a:xfrm>
            <a:custGeom>
              <a:avLst/>
              <a:gdLst/>
              <a:ahLst/>
              <a:cxnLst/>
              <a:rect r="r" b="b" t="t" l="l"/>
              <a:pathLst>
                <a:path h="1124148" w="8992988">
                  <a:moveTo>
                    <a:pt x="0" y="0"/>
                  </a:moveTo>
                  <a:lnTo>
                    <a:pt x="8992988" y="0"/>
                  </a:lnTo>
                  <a:lnTo>
                    <a:pt x="8992988" y="1124148"/>
                  </a:lnTo>
                  <a:lnTo>
                    <a:pt x="0" y="1124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992988" cy="11812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5"/>
                </a:lnSpc>
              </a:pPr>
              <a:r>
                <a:rPr lang="en-US" sz="525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4166" y="5361980"/>
            <a:ext cx="5286821" cy="4184005"/>
            <a:chOff x="0" y="0"/>
            <a:chExt cx="7049095" cy="55786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49135" cy="5578729"/>
            </a:xfrm>
            <a:custGeom>
              <a:avLst/>
              <a:gdLst/>
              <a:ahLst/>
              <a:cxnLst/>
              <a:rect r="r" b="b" t="t" l="l"/>
              <a:pathLst>
                <a:path h="5578729" w="7049135">
                  <a:moveTo>
                    <a:pt x="0" y="53975"/>
                  </a:moveTo>
                  <a:cubicBezTo>
                    <a:pt x="0" y="24130"/>
                    <a:pt x="24130" y="0"/>
                    <a:pt x="53975" y="0"/>
                  </a:cubicBezTo>
                  <a:lnTo>
                    <a:pt x="6995160" y="0"/>
                  </a:lnTo>
                  <a:cubicBezTo>
                    <a:pt x="7025005" y="0"/>
                    <a:pt x="7049135" y="24130"/>
                    <a:pt x="7049135" y="53975"/>
                  </a:cubicBezTo>
                  <a:lnTo>
                    <a:pt x="7049135" y="5524754"/>
                  </a:lnTo>
                  <a:cubicBezTo>
                    <a:pt x="7049135" y="5554599"/>
                    <a:pt x="7025005" y="5578729"/>
                    <a:pt x="6995160" y="5578729"/>
                  </a:cubicBezTo>
                  <a:lnTo>
                    <a:pt x="53975" y="5578729"/>
                  </a:lnTo>
                  <a:cubicBezTo>
                    <a:pt x="24130" y="5578729"/>
                    <a:pt x="0" y="5554599"/>
                    <a:pt x="0" y="552475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3842" y="5631656"/>
            <a:ext cx="3372296" cy="421481"/>
            <a:chOff x="0" y="0"/>
            <a:chExt cx="4496395" cy="561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96395" cy="561975"/>
            </a:xfrm>
            <a:custGeom>
              <a:avLst/>
              <a:gdLst/>
              <a:ahLst/>
              <a:cxnLst/>
              <a:rect r="r" b="b" t="t" l="l"/>
              <a:pathLst>
                <a:path h="561975" w="4496395">
                  <a:moveTo>
                    <a:pt x="0" y="0"/>
                  </a:moveTo>
                  <a:lnTo>
                    <a:pt x="4496395" y="0"/>
                  </a:lnTo>
                  <a:lnTo>
                    <a:pt x="4496395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496395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Overall Accuracy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3842" y="6214914"/>
            <a:ext cx="4747469" cy="863204"/>
            <a:chOff x="0" y="0"/>
            <a:chExt cx="6329958" cy="1150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29958" cy="1150938"/>
            </a:xfrm>
            <a:custGeom>
              <a:avLst/>
              <a:gdLst/>
              <a:ahLst/>
              <a:cxnLst/>
              <a:rect r="r" b="b" t="t" l="l"/>
              <a:pathLst>
                <a:path h="115093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1150938"/>
                  </a:lnTo>
                  <a:lnTo>
                    <a:pt x="0" y="115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329958" cy="12366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Test set accuracy was 55.35% on 6,219 images.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00664" y="5361980"/>
            <a:ext cx="5286821" cy="4184005"/>
            <a:chOff x="0" y="0"/>
            <a:chExt cx="7049095" cy="55786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49135" cy="5578729"/>
            </a:xfrm>
            <a:custGeom>
              <a:avLst/>
              <a:gdLst/>
              <a:ahLst/>
              <a:cxnLst/>
              <a:rect r="r" b="b" t="t" l="l"/>
              <a:pathLst>
                <a:path h="5578729" w="7049135">
                  <a:moveTo>
                    <a:pt x="0" y="53975"/>
                  </a:moveTo>
                  <a:cubicBezTo>
                    <a:pt x="0" y="24130"/>
                    <a:pt x="24130" y="0"/>
                    <a:pt x="53975" y="0"/>
                  </a:cubicBezTo>
                  <a:lnTo>
                    <a:pt x="6995160" y="0"/>
                  </a:lnTo>
                  <a:cubicBezTo>
                    <a:pt x="7025005" y="0"/>
                    <a:pt x="7049135" y="24130"/>
                    <a:pt x="7049135" y="53975"/>
                  </a:cubicBezTo>
                  <a:lnTo>
                    <a:pt x="7049135" y="5524754"/>
                  </a:lnTo>
                  <a:cubicBezTo>
                    <a:pt x="7049135" y="5554599"/>
                    <a:pt x="7025005" y="5578729"/>
                    <a:pt x="6995160" y="5578729"/>
                  </a:cubicBezTo>
                  <a:lnTo>
                    <a:pt x="53975" y="5578729"/>
                  </a:lnTo>
                  <a:cubicBezTo>
                    <a:pt x="24130" y="5578729"/>
                    <a:pt x="0" y="5554599"/>
                    <a:pt x="0" y="552475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770340" y="5631656"/>
            <a:ext cx="3372296" cy="421481"/>
            <a:chOff x="0" y="0"/>
            <a:chExt cx="4496395" cy="561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96395" cy="561975"/>
            </a:xfrm>
            <a:custGeom>
              <a:avLst/>
              <a:gdLst/>
              <a:ahLst/>
              <a:cxnLst/>
              <a:rect r="r" b="b" t="t" l="l"/>
              <a:pathLst>
                <a:path h="561975" w="4496395">
                  <a:moveTo>
                    <a:pt x="0" y="0"/>
                  </a:moveTo>
                  <a:lnTo>
                    <a:pt x="4496395" y="0"/>
                  </a:lnTo>
                  <a:lnTo>
                    <a:pt x="4496395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496395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Per-Class F1 Scores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70340" y="6214914"/>
            <a:ext cx="4747469" cy="431601"/>
            <a:chOff x="0" y="0"/>
            <a:chExt cx="6329958" cy="5754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ADI: 0.74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770340" y="6740872"/>
            <a:ext cx="4747469" cy="431601"/>
            <a:chOff x="0" y="0"/>
            <a:chExt cx="6329958" cy="5754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LYM: 0.74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70340" y="7266831"/>
            <a:ext cx="4747469" cy="431601"/>
            <a:chOff x="0" y="0"/>
            <a:chExt cx="6329958" cy="5754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TUM: 0.55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770340" y="7792790"/>
            <a:ext cx="4747469" cy="431601"/>
            <a:chOff x="0" y="0"/>
            <a:chExt cx="6329958" cy="57546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DEB: 0.43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770340" y="8318747"/>
            <a:ext cx="4747469" cy="431601"/>
            <a:chOff x="0" y="0"/>
            <a:chExt cx="6329958" cy="57546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MUS: 0.36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70340" y="8844706"/>
            <a:ext cx="4747469" cy="431601"/>
            <a:chOff x="0" y="0"/>
            <a:chExt cx="6329958" cy="57546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29958" cy="575468"/>
            </a:xfrm>
            <a:custGeom>
              <a:avLst/>
              <a:gdLst/>
              <a:ahLst/>
              <a:cxnLst/>
              <a:rect r="r" b="b" t="t" l="l"/>
              <a:pathLst>
                <a:path h="575468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575468"/>
                  </a:lnTo>
                  <a:lnTo>
                    <a:pt x="0" y="575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6329958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NOR: 0.41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057161" y="5361980"/>
            <a:ext cx="5286821" cy="4184005"/>
            <a:chOff x="0" y="0"/>
            <a:chExt cx="7049095" cy="557867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049135" cy="5578729"/>
            </a:xfrm>
            <a:custGeom>
              <a:avLst/>
              <a:gdLst/>
              <a:ahLst/>
              <a:cxnLst/>
              <a:rect r="r" b="b" t="t" l="l"/>
              <a:pathLst>
                <a:path h="5578729" w="7049135">
                  <a:moveTo>
                    <a:pt x="0" y="53975"/>
                  </a:moveTo>
                  <a:cubicBezTo>
                    <a:pt x="0" y="24130"/>
                    <a:pt x="24130" y="0"/>
                    <a:pt x="53975" y="0"/>
                  </a:cubicBezTo>
                  <a:lnTo>
                    <a:pt x="6995160" y="0"/>
                  </a:lnTo>
                  <a:cubicBezTo>
                    <a:pt x="7025005" y="0"/>
                    <a:pt x="7049135" y="24130"/>
                    <a:pt x="7049135" y="53975"/>
                  </a:cubicBezTo>
                  <a:lnTo>
                    <a:pt x="7049135" y="5524754"/>
                  </a:lnTo>
                  <a:cubicBezTo>
                    <a:pt x="7049135" y="5554599"/>
                    <a:pt x="7025005" y="5578729"/>
                    <a:pt x="6995160" y="5578729"/>
                  </a:cubicBezTo>
                  <a:lnTo>
                    <a:pt x="53975" y="5578729"/>
                  </a:lnTo>
                  <a:cubicBezTo>
                    <a:pt x="24130" y="5578729"/>
                    <a:pt x="0" y="5554599"/>
                    <a:pt x="0" y="552475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326839" y="5631656"/>
            <a:ext cx="4382244" cy="421481"/>
            <a:chOff x="0" y="0"/>
            <a:chExt cx="5842992" cy="5619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842992" cy="561975"/>
            </a:xfrm>
            <a:custGeom>
              <a:avLst/>
              <a:gdLst/>
              <a:ahLst/>
              <a:cxnLst/>
              <a:rect r="r" b="b" t="t" l="l"/>
              <a:pathLst>
                <a:path h="561975" w="5842992">
                  <a:moveTo>
                    <a:pt x="0" y="0"/>
                  </a:moveTo>
                  <a:lnTo>
                    <a:pt x="5842992" y="0"/>
                  </a:lnTo>
                  <a:lnTo>
                    <a:pt x="5842992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8429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Misclassification Patterns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326839" y="6214914"/>
            <a:ext cx="4747469" cy="1294805"/>
            <a:chOff x="0" y="0"/>
            <a:chExt cx="6329958" cy="172640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29958" cy="1726407"/>
            </a:xfrm>
            <a:custGeom>
              <a:avLst/>
              <a:gdLst/>
              <a:ahLst/>
              <a:cxnLst/>
              <a:rect r="r" b="b" t="t" l="l"/>
              <a:pathLst>
                <a:path h="1726407" w="6329958">
                  <a:moveTo>
                    <a:pt x="0" y="0"/>
                  </a:moveTo>
                  <a:lnTo>
                    <a:pt x="6329958" y="0"/>
                  </a:lnTo>
                  <a:lnTo>
                    <a:pt x="6329958" y="1726407"/>
                  </a:lnTo>
                  <a:lnTo>
                    <a:pt x="0" y="1726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6329958" cy="1812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Common confusions occurred between MUC and ADI, STR and TUM, and NOR and STR classes.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74950"/>
            <a:ext cx="13465671" cy="885974"/>
            <a:chOff x="0" y="0"/>
            <a:chExt cx="1795422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422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954228">
                  <a:moveTo>
                    <a:pt x="0" y="0"/>
                  </a:moveTo>
                  <a:lnTo>
                    <a:pt x="17954228" y="0"/>
                  </a:lnTo>
                  <a:lnTo>
                    <a:pt x="1795422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95422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Real-World Applicability &amp; Limitations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6964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 Case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96074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The model serves as a pre-screening tool to flag tumor regions for pathologist review, aiding diagnostic workflow.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769644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496074"/>
            <a:ext cx="7805886" cy="1360885"/>
            <a:chOff x="0" y="0"/>
            <a:chExt cx="10407848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Moderate validation accuracy (56%) and single-center dataset limit generalizability. Dataset lacks staining variability, which may affect robustness.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913954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 &amp; Future Work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3111104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t="0" r="-8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35027" y="3394621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Transfer Learning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5027" y="4007644"/>
            <a:ext cx="7602736" cy="907256"/>
            <a:chOff x="0" y="0"/>
            <a:chExt cx="10136982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Fine-tune pretrained models like ResNet50 to improve feature extraction.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5198417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" t="0" r="-89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35027" y="548193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Augmentation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5027" y="6094959"/>
            <a:ext cx="7602736" cy="907256"/>
            <a:chOff x="0" y="0"/>
            <a:chExt cx="10136982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Apply rotations, flips, and color jitter to increase dataset diversity.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92238" y="7285732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6"/>
                </a:lnTo>
                <a:lnTo>
                  <a:pt x="0" y="208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" t="0" r="-89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835027" y="7569250"/>
            <a:ext cx="4250680" cy="442912"/>
            <a:chOff x="0" y="0"/>
            <a:chExt cx="5667573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67573" cy="590550"/>
            </a:xfrm>
            <a:custGeom>
              <a:avLst/>
              <a:gdLst/>
              <a:ahLst/>
              <a:cxnLst/>
              <a:rect r="r" b="b" t="t" l="l"/>
              <a:pathLst>
                <a:path h="590550" w="5667573">
                  <a:moveTo>
                    <a:pt x="0" y="0"/>
                  </a:moveTo>
                  <a:lnTo>
                    <a:pt x="5667573" y="0"/>
                  </a:lnTo>
                  <a:lnTo>
                    <a:pt x="56675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66757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Imbalance Handling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835027" y="8182272"/>
            <a:ext cx="7602736" cy="907256"/>
            <a:chOff x="0" y="0"/>
            <a:chExt cx="10136982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Use focal loss or class-aware sampling to address imbalance among tissue classes.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842492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Ethical &amp; Regulatory Considerations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358580"/>
            <a:ext cx="637877" cy="637877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4358580"/>
            <a:ext cx="3659684" cy="885825"/>
            <a:chOff x="0" y="0"/>
            <a:chExt cx="4879578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9579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79578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Augmentation, Not Replacement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5414516"/>
            <a:ext cx="3659684" cy="1360885"/>
            <a:chOff x="0" y="0"/>
            <a:chExt cx="4879578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The tool is designed to assist pathologists, not replace them.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14834" y="4358580"/>
            <a:ext cx="637877" cy="637877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636229" y="4358580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Bias Mitigation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36229" y="4971604"/>
            <a:ext cx="3659684" cy="1360885"/>
            <a:chOff x="0" y="0"/>
            <a:chExt cx="4879578" cy="1814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Validation on multi-center datasets is necessary to reduce bias.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850237" y="7377856"/>
            <a:ext cx="637877" cy="637877"/>
            <a:chOff x="0" y="0"/>
            <a:chExt cx="850503" cy="850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771632" y="7377856"/>
            <a:ext cx="3719364" cy="442912"/>
            <a:chOff x="0" y="0"/>
            <a:chExt cx="495915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59152" cy="590550"/>
            </a:xfrm>
            <a:custGeom>
              <a:avLst/>
              <a:gdLst/>
              <a:ahLst/>
              <a:cxnLst/>
              <a:rect r="r" b="b" t="t" l="l"/>
              <a:pathLst>
                <a:path h="590550" w="4959152">
                  <a:moveTo>
                    <a:pt x="0" y="0"/>
                  </a:moveTo>
                  <a:lnTo>
                    <a:pt x="4959152" y="0"/>
                  </a:lnTo>
                  <a:lnTo>
                    <a:pt x="49591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95915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Regulatory Compliance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771632" y="7990880"/>
            <a:ext cx="8524131" cy="453629"/>
            <a:chOff x="0" y="0"/>
            <a:chExt cx="1136550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FDA approval is required before clinical deployment.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DAGlexwcFPo</dc:identifier>
  <dcterms:modified xsi:type="dcterms:W3CDTF">2011-08-01T06:04:30Z</dcterms:modified>
  <cp:revision>1</cp:revision>
  <dc:title>Automated-Classification-of-Gastric-Cancer-Histopathology-Image-Patches.pptx</dc:title>
</cp:coreProperties>
</file>